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451" r:id="rId3"/>
    <p:sldId id="538" r:id="rId4"/>
    <p:sldId id="539" r:id="rId5"/>
    <p:sldId id="455" r:id="rId6"/>
    <p:sldId id="548" r:id="rId7"/>
    <p:sldId id="540" r:id="rId8"/>
    <p:sldId id="546" r:id="rId9"/>
    <p:sldId id="547" r:id="rId10"/>
    <p:sldId id="551" r:id="rId11"/>
    <p:sldId id="552" r:id="rId12"/>
    <p:sldId id="553" r:id="rId13"/>
    <p:sldId id="549" r:id="rId14"/>
    <p:sldId id="550" r:id="rId15"/>
    <p:sldId id="516" r:id="rId16"/>
    <p:sldId id="309" r:id="rId17"/>
  </p:sldIdLst>
  <p:sldSz cx="9144000" cy="6858000" type="screen4x3"/>
  <p:notesSz cx="6797675" cy="99282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non Bernard" initials="DB" lastIdx="1" clrIdx="0"/>
  <p:cmAuthor id="1" name="DINON Bernard" initials="DB" lastIdx="2" clrIdx="1">
    <p:extLst>
      <p:ext uri="{19B8F6BF-5375-455C-9EA6-DF929625EA0E}">
        <p15:presenceInfo xmlns:p15="http://schemas.microsoft.com/office/powerpoint/2012/main" userId="S-1-5-21-1847668437-315841758-324685044-23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6699FF"/>
    <a:srgbClr val="FF9933"/>
    <a:srgbClr val="D95121"/>
    <a:srgbClr val="0000FF"/>
    <a:srgbClr val="3366FF"/>
    <a:srgbClr val="FFFFFF"/>
    <a:srgbClr val="D53D21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6" autoAdjust="0"/>
    <p:restoredTop sz="99104" autoAdjust="0"/>
  </p:normalViewPr>
  <p:slideViewPr>
    <p:cSldViewPr>
      <p:cViewPr varScale="1">
        <p:scale>
          <a:sx n="116" d="100"/>
          <a:sy n="116" d="100"/>
        </p:scale>
        <p:origin x="17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5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Cliquez pour modifier les styles du texte du masque</a:t>
            </a:r>
          </a:p>
          <a:p>
            <a:pPr lvl="1"/>
            <a:r>
              <a:rPr lang="nl-NL" noProof="0"/>
              <a:t>Deuxième niveau</a:t>
            </a:r>
          </a:p>
          <a:p>
            <a:pPr lvl="2"/>
            <a:r>
              <a:rPr lang="nl-NL" noProof="0"/>
              <a:t>Troisième niveau</a:t>
            </a:r>
          </a:p>
          <a:p>
            <a:pPr lvl="3"/>
            <a:r>
              <a:rPr lang="nl-NL" noProof="0"/>
              <a:t>Quatrième niveau</a:t>
            </a:r>
          </a:p>
          <a:p>
            <a:pPr lvl="4"/>
            <a:r>
              <a:rPr lang="nl-NL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fld id="{52B6AF1A-7612-4AF1-A3E1-40F30151AE3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566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C120A-3381-4366-97FF-25A0E3A52E61}" type="slidenum">
              <a:rPr lang="nl-NL" smtClean="0">
                <a:ea typeface="ＭＳ Ｐゴシック" pitchFamily="34" charset="-128"/>
              </a:rPr>
              <a:pPr/>
              <a:t>1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4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10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43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11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38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12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15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13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265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14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470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15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61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5642-59EC-4D6A-A218-59C08E983692}" type="slidenum">
              <a:rPr lang="nl-NL" smtClean="0">
                <a:ea typeface="ＭＳ Ｐゴシック" pitchFamily="34" charset="-128"/>
              </a:rPr>
              <a:pPr/>
              <a:t>16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2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2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58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3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01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4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4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5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08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6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95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7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86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8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01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9</a:t>
            </a:fld>
            <a:endParaRPr lang="nl-NL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38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grade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44550"/>
            <a:ext cx="8277225" cy="5937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38275"/>
            <a:ext cx="8277225" cy="9540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nl-NL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F5EE-7BE1-4ED6-BC10-A3B16EE56C30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1950" y="0"/>
            <a:ext cx="2159000" cy="60801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26187" cy="6080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550D-7571-4436-BDE3-E0FA2E1E8B4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548438"/>
            <a:ext cx="2214563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F8CE-9687-4B8C-A6EC-A03E0E78CCF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1A8C-2711-4857-83C2-1978559D4A0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3363" y="1438275"/>
            <a:ext cx="4241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7563" y="1438275"/>
            <a:ext cx="424338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F5F7-6B58-46FE-89B1-73C3EFBF63B0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A11F-49FE-4471-9F24-15581623103E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2BA5-BCA1-4AEC-9A15-0701DD5706C4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94C9-0FAD-4A27-B9AF-49A1B578CC8A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D654-6B80-4A73-B1B0-182CB55779F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BD36-A3FE-40DD-9A92-2843B9CA935A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ge_Blan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0"/>
            <a:ext cx="82772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438275"/>
            <a:ext cx="86375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Cliquez pour modifier les styles du texte du masque</a:t>
            </a:r>
          </a:p>
          <a:p>
            <a:pPr lvl="1"/>
            <a:r>
              <a:rPr lang="nl-NL"/>
              <a:t> Deuxième niveau</a:t>
            </a:r>
          </a:p>
          <a:p>
            <a:pPr lvl="2"/>
            <a:r>
              <a:rPr lang="nl-NL"/>
              <a:t> Troisième niveau</a:t>
            </a:r>
          </a:p>
          <a:p>
            <a:pPr lvl="3"/>
            <a:r>
              <a:rPr lang="nl-NL"/>
              <a:t> Quatrième niveau</a:t>
            </a:r>
          </a:p>
          <a:p>
            <a:pPr lvl="4"/>
            <a:r>
              <a:rPr lang="nl-NL"/>
              <a:t> 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8438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4775" y="6548438"/>
            <a:ext cx="22145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548438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pitchFamily="28" charset="-128"/>
              </a:defRPr>
            </a:lvl1pPr>
          </a:lstStyle>
          <a:p>
            <a:pPr>
              <a:defRPr/>
            </a:pPr>
            <a:fld id="{2F315AC9-F8AC-4795-833A-BD5EB29AAD2B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  <p:pic>
        <p:nvPicPr>
          <p:cNvPr id="1032" name="Picture 8" descr="Logo_Resa_Blan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6500" y="6116638"/>
            <a:ext cx="12334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D95121"/>
          </a:solidFill>
          <a:latin typeface="+mn-lt"/>
          <a:ea typeface="+mn-ea"/>
          <a:cs typeface="+mn-cs"/>
        </a:defRPr>
      </a:lvl1pPr>
      <a:lvl2pPr marL="195263" indent="-4763" algn="l" rtl="0" eaLnBrk="0" fontAlgn="base" hangingPunct="0">
        <a:spcBef>
          <a:spcPct val="20000"/>
        </a:spcBef>
        <a:spcAft>
          <a:spcPct val="0"/>
        </a:spcAft>
        <a:buClr>
          <a:srgbClr val="D95121"/>
        </a:buClr>
        <a:buFont typeface="Times" pitchFamily="28" charset="0"/>
        <a:buChar char="•"/>
        <a:defRPr sz="2300">
          <a:solidFill>
            <a:schemeClr val="tx1"/>
          </a:solidFill>
          <a:latin typeface="+mn-lt"/>
          <a:ea typeface="+mn-ea"/>
        </a:defRPr>
      </a:lvl2pPr>
      <a:lvl3pPr marL="387350" indent="-1588" algn="l" rtl="0" eaLnBrk="0" fontAlgn="base" hangingPunct="0">
        <a:spcBef>
          <a:spcPct val="20000"/>
        </a:spcBef>
        <a:spcAft>
          <a:spcPct val="0"/>
        </a:spcAft>
        <a:buClr>
          <a:srgbClr val="D95121"/>
        </a:buClr>
        <a:buChar char="–"/>
        <a:defRPr sz="2100">
          <a:solidFill>
            <a:schemeClr val="tx1"/>
          </a:solidFill>
          <a:latin typeface="+mn-lt"/>
          <a:ea typeface="+mn-ea"/>
        </a:defRPr>
      </a:lvl3pPr>
      <a:lvl4pPr marL="577850" indent="79375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768350" indent="10604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12255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1682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1399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5971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5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Logo_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0" y="3346450"/>
            <a:ext cx="26844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563888" y="6309320"/>
            <a:ext cx="19442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sz="1400" dirty="0">
                <a:solidFill>
                  <a:schemeClr val="bg1"/>
                </a:solidFill>
              </a:rPr>
              <a:t>13-11-2019</a:t>
            </a:r>
          </a:p>
          <a:p>
            <a:pPr algn="ctr"/>
            <a:endParaRPr lang="fr-BE" sz="1400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39750" y="517768"/>
            <a:ext cx="8277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BE" sz="3200" b="1" dirty="0">
                <a:solidFill>
                  <a:schemeClr val="bg1"/>
                </a:solidFill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9750" y="1438275"/>
            <a:ext cx="8277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lang="nl-NL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ＭＳ Ｐゴシック" pitchFamily="28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00192" y="629965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/>
                </a:solidFill>
                <a:latin typeface="+mn-lt"/>
              </a:rPr>
              <a:t>Cellule Cartographie &amp; SIG</a:t>
            </a:r>
          </a:p>
        </p:txBody>
      </p:sp>
      <p:pic>
        <p:nvPicPr>
          <p:cNvPr id="12" name="Picture 2" descr="P:\01_GIS\xx_archives\gis_logo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75" y="2789241"/>
            <a:ext cx="1778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777145"/>
            <a:ext cx="2709102" cy="14167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73935"/>
            <a:ext cx="2719295" cy="14368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5" y="5301208"/>
            <a:ext cx="1921396" cy="85502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5. Cartographie des consommations et autres données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19" y="1619500"/>
            <a:ext cx="835292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Compteurs à budget par point adresses                      Pourcentage des compteurs à budget par rue                                                                  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10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6" y="2516462"/>
            <a:ext cx="4230221" cy="2546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39" y="2563701"/>
            <a:ext cx="4126971" cy="2483073"/>
          </a:xfrm>
          <a:prstGeom prst="rect">
            <a:avLst/>
          </a:prstGeom>
        </p:spPr>
      </p:pic>
      <p:sp>
        <p:nvSpPr>
          <p:cNvPr id="1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42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5. Cartographie des consommations et autres données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19" y="1619500"/>
            <a:ext cx="87849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Compteurs à budget quartier Ville de Liège             Pourcentage des compteurs à budget par commune                                                                  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11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8" y="2516462"/>
            <a:ext cx="4224377" cy="2546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85" y="2563701"/>
            <a:ext cx="4120479" cy="2483073"/>
          </a:xfrm>
          <a:prstGeom prst="rect">
            <a:avLst/>
          </a:prstGeom>
        </p:spPr>
      </p:pic>
      <p:sp>
        <p:nvSpPr>
          <p:cNvPr id="1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3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Localisation « Standard »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519" y="2040542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Croisement des adresses des EAN avec les points d’adresses du PICC sur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- Code postal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- Rue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- Numéro de maison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Objectif :  - Visualiser les clients impactés par des maintenances préventives et curatives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- Identifier facilement le départ, la cabine ou le poste à partir d’un client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Fréquence : À la demande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6. EAN alimentés par Poste, Cabine et Départ </a:t>
            </a: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12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13" name="Picture 9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123728" y="5013176"/>
            <a:ext cx="836579" cy="720000"/>
          </a:xfrm>
          <a:prstGeom prst="rect">
            <a:avLst/>
          </a:prstGeom>
        </p:spPr>
      </p:pic>
      <p:cxnSp>
        <p:nvCxnSpPr>
          <p:cNvPr id="1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>
            <a:off x="1240329" y="4911054"/>
            <a:ext cx="883399" cy="46212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2960307" y="4892688"/>
            <a:ext cx="948026" cy="4804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" y="4567820"/>
            <a:ext cx="770771" cy="686468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33" y="4549454"/>
            <a:ext cx="770771" cy="686468"/>
          </a:xfrm>
          <a:prstGeom prst="rect">
            <a:avLst/>
          </a:prstGeom>
        </p:spPr>
      </p:pic>
      <p:sp>
        <p:nvSpPr>
          <p:cNvPr id="26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4019279" y="4940557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grpSp>
        <p:nvGrpSpPr>
          <p:cNvPr id="31" name="Group 106"/>
          <p:cNvGrpSpPr/>
          <p:nvPr/>
        </p:nvGrpSpPr>
        <p:grpSpPr>
          <a:xfrm>
            <a:off x="502594" y="5288885"/>
            <a:ext cx="661976" cy="760905"/>
            <a:chOff x="365030" y="1401238"/>
            <a:chExt cx="661976" cy="760905"/>
          </a:xfrm>
        </p:grpSpPr>
        <p:pic>
          <p:nvPicPr>
            <p:cNvPr id="32" name="Picture 9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65030" y="1442143"/>
              <a:ext cx="655568" cy="720000"/>
            </a:xfrm>
            <a:prstGeom prst="rect">
              <a:avLst/>
            </a:prstGeom>
          </p:spPr>
        </p:pic>
        <p:sp>
          <p:nvSpPr>
            <p:cNvPr id="33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375302" y="140123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cxnSp>
        <p:nvCxnSpPr>
          <p:cNvPr id="3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2" idx="3"/>
            <a:endCxn id="13" idx="1"/>
          </p:cNvCxnSpPr>
          <p:nvPr/>
        </p:nvCxnSpPr>
        <p:spPr>
          <a:xfrm flipV="1">
            <a:off x="1158162" y="5373176"/>
            <a:ext cx="965566" cy="3166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4029706" y="5592466"/>
            <a:ext cx="552500" cy="720000"/>
          </a:xfrm>
          <a:prstGeom prst="rect">
            <a:avLst/>
          </a:prstGeom>
        </p:spPr>
      </p:pic>
      <p:cxnSp>
        <p:nvCxnSpPr>
          <p:cNvPr id="3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2960307" y="5373176"/>
            <a:ext cx="1069399" cy="5792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496041" y="4587888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AutoShape 3"/>
          <p:cNvSpPr>
            <a:spLocks noChangeAspect="1" noChangeArrowheads="1" noTextEdit="1"/>
          </p:cNvSpPr>
          <p:nvPr/>
        </p:nvSpPr>
        <p:spPr bwMode="auto">
          <a:xfrm>
            <a:off x="5426578" y="3485341"/>
            <a:ext cx="3481189" cy="255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BE" sz="1350"/>
          </a:p>
        </p:txBody>
      </p:sp>
      <p:sp>
        <p:nvSpPr>
          <p:cNvPr id="3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" y="1149431"/>
            <a:ext cx="4662056" cy="28052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67" y="1748234"/>
            <a:ext cx="4662057" cy="27793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7" y="2256566"/>
            <a:ext cx="4668550" cy="2810467"/>
          </a:xfrm>
          <a:prstGeom prst="rect">
            <a:avLst/>
          </a:prstGeom>
        </p:spPr>
      </p:pic>
      <p:grpSp>
        <p:nvGrpSpPr>
          <p:cNvPr id="27" name="Group 106"/>
          <p:cNvGrpSpPr/>
          <p:nvPr/>
        </p:nvGrpSpPr>
        <p:grpSpPr>
          <a:xfrm>
            <a:off x="1208221" y="5816667"/>
            <a:ext cx="661976" cy="760905"/>
            <a:chOff x="365030" y="1401238"/>
            <a:chExt cx="661976" cy="760905"/>
          </a:xfrm>
        </p:grpSpPr>
        <p:pic>
          <p:nvPicPr>
            <p:cNvPr id="28" name="Picture 9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65030" y="1442143"/>
              <a:ext cx="655568" cy="720000"/>
            </a:xfrm>
            <a:prstGeom prst="rect">
              <a:avLst/>
            </a:prstGeom>
          </p:spPr>
        </p:pic>
        <p:sp>
          <p:nvSpPr>
            <p:cNvPr id="29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375302" y="1401238"/>
              <a:ext cx="65170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SCADA</a:t>
              </a:r>
            </a:p>
          </p:txBody>
        </p:sp>
      </p:grpSp>
      <p:cxnSp>
        <p:nvCxnSpPr>
          <p:cNvPr id="38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544345" y="5373176"/>
            <a:ext cx="571590" cy="44349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7. Utilisation du WMS du PICC pour la promotion Gaz </a:t>
            </a: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Générer les buffers des canalisations gaz et rendre disponibles les données dans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une application web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Objectif : Faciliter les demandes de raccordements gaz pour les citoyens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Fréquence : Journalière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lvl="0" indent="0" eaLnBrk="1" hangingPunct="1">
              <a:defRPr/>
            </a:pPr>
            <a:endParaRPr lang="fr-BE" sz="18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13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cxnSp>
        <p:nvCxnSpPr>
          <p:cNvPr id="26" name="Connecteur : en angle 100">
            <a:extLst>
              <a:ext uri="{FF2B5EF4-FFF2-40B4-BE49-F238E27FC236}">
                <a16:creationId xmlns:a16="http://schemas.microsoft.com/office/drawing/2014/main" id="{6CB57048-E602-4DFF-BC0D-F16A414964A5}"/>
              </a:ext>
            </a:extLst>
          </p:cNvPr>
          <p:cNvCxnSpPr>
            <a:cxnSpLocks/>
            <a:stCxn id="33" idx="3"/>
            <a:endCxn id="29" idx="1"/>
          </p:cNvCxnSpPr>
          <p:nvPr/>
        </p:nvCxnSpPr>
        <p:spPr>
          <a:xfrm flipV="1">
            <a:off x="870853" y="4150665"/>
            <a:ext cx="583118" cy="2073"/>
          </a:xfrm>
          <a:prstGeom prst="bentConnector3">
            <a:avLst>
              <a:gd name="adj1" fmla="val 50000"/>
            </a:avLst>
          </a:prstGeom>
          <a:ln w="19050">
            <a:solidFill>
              <a:srgbClr val="FF66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105">
            <a:extLst>
              <a:ext uri="{FF2B5EF4-FFF2-40B4-BE49-F238E27FC236}">
                <a16:creationId xmlns:a16="http://schemas.microsoft.com/office/drawing/2014/main" id="{0DF5E7B2-643D-4EC8-A40E-D9079C0A3C9B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495853" y="4149040"/>
            <a:ext cx="707995" cy="1625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10">
            <a:extLst>
              <a:ext uri="{FF2B5EF4-FFF2-40B4-BE49-F238E27FC236}">
                <a16:creationId xmlns:a16="http://schemas.microsoft.com/office/drawing/2014/main" id="{484E3843-FDC9-47BB-BA3C-C85C10F531D4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3505029" y="4509040"/>
            <a:ext cx="0" cy="632901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71" y="3790665"/>
            <a:ext cx="1041882" cy="720000"/>
          </a:xfrm>
          <a:prstGeom prst="rect">
            <a:avLst/>
          </a:prstGeom>
        </p:spPr>
      </p:pic>
      <p:sp>
        <p:nvSpPr>
          <p:cNvPr id="30" name="TextBox 95"/>
          <p:cNvSpPr txBox="1"/>
          <p:nvPr/>
        </p:nvSpPr>
        <p:spPr>
          <a:xfrm>
            <a:off x="1580412" y="4374701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60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r-BE" dirty="0"/>
              <a:t>Server</a:t>
            </a:r>
            <a:endParaRPr lang="en-US" dirty="0"/>
          </a:p>
        </p:txBody>
      </p:sp>
      <p:pic>
        <p:nvPicPr>
          <p:cNvPr id="31" name="Picture 20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18710" r="11203" b="17240"/>
          <a:stretch/>
        </p:blipFill>
        <p:spPr>
          <a:xfrm>
            <a:off x="3203848" y="3789040"/>
            <a:ext cx="602362" cy="720000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5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33" y="5141941"/>
            <a:ext cx="1009791" cy="704948"/>
          </a:xfrm>
          <a:prstGeom prst="rect">
            <a:avLst/>
          </a:prstGeom>
          <a:ln>
            <a:noFill/>
          </a:ln>
        </p:spPr>
      </p:pic>
      <p:pic>
        <p:nvPicPr>
          <p:cNvPr id="33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318353" y="3792738"/>
            <a:ext cx="552500" cy="720000"/>
          </a:xfrm>
          <a:prstGeom prst="rect">
            <a:avLst/>
          </a:prstGeom>
        </p:spPr>
      </p:pic>
      <p:sp>
        <p:nvSpPr>
          <p:cNvPr id="17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924" y="3262275"/>
            <a:ext cx="5080327" cy="26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8. Gestion des données OSP 3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Croisement des données SAP et GIS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Objectif : Faciliter la réalisation des études OSP 3 avec une génération initiale du fichier </a:t>
            </a:r>
            <a:r>
              <a:rPr lang="fr-BE" sz="1600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dwg</a:t>
            </a: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et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ensuite des mises à jour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Fréquence : À chaque projet de manière itérative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14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716016" y="2996952"/>
            <a:ext cx="4083562" cy="2964545"/>
            <a:chOff x="147" y="573"/>
            <a:chExt cx="5025" cy="3648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" y="573"/>
              <a:ext cx="49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BE" sz="1350"/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" y="872"/>
              <a:ext cx="4976" cy="2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716927" y="4581128"/>
            <a:ext cx="552500" cy="720000"/>
          </a:xfrm>
          <a:prstGeom prst="rect">
            <a:avLst/>
          </a:prstGeom>
        </p:spPr>
      </p:pic>
      <p:pic>
        <p:nvPicPr>
          <p:cNvPr id="35" name="Picture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363510" y="4581128"/>
            <a:ext cx="836579" cy="720000"/>
          </a:xfrm>
          <a:prstGeom prst="rect">
            <a:avLst/>
          </a:prstGeom>
        </p:spPr>
      </p:pic>
      <p:cxnSp>
        <p:nvCxnSpPr>
          <p:cNvPr id="3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>
            <a:off x="1300281" y="3933096"/>
            <a:ext cx="388457" cy="27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3" y="5839467"/>
            <a:ext cx="770771" cy="68646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90464" y="5865398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2" name="Group 106"/>
          <p:cNvGrpSpPr/>
          <p:nvPr/>
        </p:nvGrpSpPr>
        <p:grpSpPr>
          <a:xfrm>
            <a:off x="636142" y="3550593"/>
            <a:ext cx="664139" cy="742503"/>
            <a:chOff x="247753" y="-250492"/>
            <a:chExt cx="664139" cy="742503"/>
          </a:xfrm>
        </p:grpSpPr>
        <p:pic>
          <p:nvPicPr>
            <p:cNvPr id="43" name="Picture 9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256324" y="-227989"/>
              <a:ext cx="655568" cy="720000"/>
            </a:xfrm>
            <a:prstGeom prst="rect">
              <a:avLst/>
            </a:prstGeom>
          </p:spPr>
        </p:pic>
        <p:sp>
          <p:nvSpPr>
            <p:cNvPr id="44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247753" y="-250492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cxnSp>
        <p:nvCxnSpPr>
          <p:cNvPr id="45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8" idx="3"/>
            <a:endCxn id="35" idx="1"/>
          </p:cNvCxnSpPr>
          <p:nvPr/>
        </p:nvCxnSpPr>
        <p:spPr>
          <a:xfrm flipV="1">
            <a:off x="1415484" y="4941128"/>
            <a:ext cx="948026" cy="124157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200089" y="4933545"/>
            <a:ext cx="798987" cy="75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278285" y="4941128"/>
            <a:ext cx="1085225" cy="1187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53" idx="2"/>
            <a:endCxn id="35" idx="2"/>
          </p:cNvCxnSpPr>
          <p:nvPr/>
        </p:nvCxnSpPr>
        <p:spPr>
          <a:xfrm rot="5400000">
            <a:off x="3465653" y="4543601"/>
            <a:ext cx="73675" cy="1441379"/>
          </a:xfrm>
          <a:prstGeom prst="bentConnector3">
            <a:avLst>
              <a:gd name="adj1" fmla="val 410282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10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8485"/>
          <a:stretch/>
        </p:blipFill>
        <p:spPr>
          <a:xfrm>
            <a:off x="3976795" y="4635128"/>
            <a:ext cx="470486" cy="612000"/>
          </a:xfrm>
          <a:prstGeom prst="rect">
            <a:avLst/>
          </a:prstGeom>
        </p:spPr>
      </p:pic>
      <p:pic>
        <p:nvPicPr>
          <p:cNvPr id="53" name="Picture 10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8485"/>
          <a:stretch/>
        </p:blipFill>
        <p:spPr>
          <a:xfrm>
            <a:off x="3987936" y="4615453"/>
            <a:ext cx="470486" cy="612000"/>
          </a:xfrm>
          <a:prstGeom prst="rect">
            <a:avLst/>
          </a:prstGeom>
        </p:spPr>
      </p:pic>
      <p:sp>
        <p:nvSpPr>
          <p:cNvPr id="2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38" y="3711425"/>
            <a:ext cx="489397" cy="448921"/>
          </a:xfrm>
          <a:prstGeom prst="rect">
            <a:avLst/>
          </a:prstGeom>
        </p:spPr>
      </p:pic>
      <p:cxnSp>
        <p:nvCxnSpPr>
          <p:cNvPr id="2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933437" y="4160346"/>
            <a:ext cx="430073" cy="79265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8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15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9. Questions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5" y="2049014"/>
            <a:ext cx="1991974" cy="3068960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55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9750" y="1179513"/>
            <a:ext cx="8277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BE" sz="3200" b="1">
                <a:solidFill>
                  <a:schemeClr val="bg1"/>
                </a:solidFill>
                <a:latin typeface="Cambria" pitchFamily="18" charset="0"/>
              </a:rPr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2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615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251520" y="1196752"/>
            <a:ext cx="82264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0" cap="none" spc="0" normalizeH="0" baseline="0" noProof="0" dirty="0">
                <a:ln>
                  <a:noFill/>
                </a:ln>
                <a:solidFill>
                  <a:srgbClr val="D9512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Plan :</a:t>
            </a: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Environnements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2"/>
              <a:tabLst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PICC par « localité »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Génération d’emprises de plans sur des axes de voirie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noProof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Localisation EAN par points d’adresses</a:t>
            </a:r>
            <a:br>
              <a:rPr lang="fr-BE" sz="1600" b="1" kern="0" noProof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Cartographies des consommations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EAN alimentés par Poste, Cabine et Départ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Utilisation du WMS du PICC pour la Promotion Gaz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Gestion des données EP pour OSP3</a:t>
            </a:r>
            <a:b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 startAt="2"/>
              <a:defRPr/>
            </a:pPr>
            <a:r>
              <a:rPr lang="fr-BE" sz="1600" b="1" kern="0" noProof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3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1. Environnements 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11/09/2019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e 52"/>
          <p:cNvGrpSpPr/>
          <p:nvPr/>
        </p:nvGrpSpPr>
        <p:grpSpPr>
          <a:xfrm>
            <a:off x="2084664" y="2142410"/>
            <a:ext cx="2335720" cy="1365552"/>
            <a:chOff x="588" y="107973"/>
            <a:chExt cx="2294511" cy="1376706"/>
          </a:xfrm>
          <a:solidFill>
            <a:srgbClr val="0070C0"/>
          </a:solidFill>
        </p:grpSpPr>
        <p:sp>
          <p:nvSpPr>
            <p:cNvPr id="54" name="Rectangle 53"/>
            <p:cNvSpPr/>
            <p:nvPr/>
          </p:nvSpPr>
          <p:spPr>
            <a:xfrm>
              <a:off x="588" y="107973"/>
              <a:ext cx="2294511" cy="13767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ZoneTexte 54"/>
            <p:cNvSpPr txBox="1"/>
            <p:nvPr/>
          </p:nvSpPr>
          <p:spPr>
            <a:xfrm>
              <a:off x="588" y="107973"/>
              <a:ext cx="2294511" cy="1376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/>
                <a:t>Import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4608626" y="2142410"/>
            <a:ext cx="2335720" cy="1365552"/>
            <a:chOff x="2524550" y="107973"/>
            <a:chExt cx="2294511" cy="1376706"/>
          </a:xfrm>
          <a:solidFill>
            <a:srgbClr val="00B050"/>
          </a:solidFill>
        </p:grpSpPr>
        <p:sp>
          <p:nvSpPr>
            <p:cNvPr id="57" name="Rectangle 56"/>
            <p:cNvSpPr/>
            <p:nvPr/>
          </p:nvSpPr>
          <p:spPr>
            <a:xfrm>
              <a:off x="2524550" y="107973"/>
              <a:ext cx="2294511" cy="13767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ZoneTexte 60"/>
            <p:cNvSpPr txBox="1"/>
            <p:nvPr/>
          </p:nvSpPr>
          <p:spPr>
            <a:xfrm>
              <a:off x="2524550" y="107973"/>
              <a:ext cx="2294511" cy="1376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/>
                <a:t>Export</a:t>
              </a: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2084664" y="3748568"/>
            <a:ext cx="2335720" cy="1365552"/>
            <a:chOff x="588" y="1714131"/>
            <a:chExt cx="2294511" cy="1376706"/>
          </a:xfrm>
          <a:solidFill>
            <a:srgbClr val="7030A0"/>
          </a:solidFill>
        </p:grpSpPr>
        <p:sp>
          <p:nvSpPr>
            <p:cNvPr id="65" name="Rectangle 64"/>
            <p:cNvSpPr/>
            <p:nvPr/>
          </p:nvSpPr>
          <p:spPr>
            <a:xfrm>
              <a:off x="588" y="1714131"/>
              <a:ext cx="2294511" cy="13767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ZoneTexte 65"/>
            <p:cNvSpPr txBox="1"/>
            <p:nvPr/>
          </p:nvSpPr>
          <p:spPr>
            <a:xfrm>
              <a:off x="588" y="1714131"/>
              <a:ext cx="2294511" cy="1376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/>
                <a:t>Data Management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608626" y="3748568"/>
            <a:ext cx="2335720" cy="1365552"/>
            <a:chOff x="2524550" y="1714131"/>
            <a:chExt cx="2294511" cy="1376706"/>
          </a:xfrm>
          <a:solidFill>
            <a:srgbClr val="FF6600"/>
          </a:solidFill>
        </p:grpSpPr>
        <p:sp>
          <p:nvSpPr>
            <p:cNvPr id="68" name="Rectangle 67"/>
            <p:cNvSpPr/>
            <p:nvPr/>
          </p:nvSpPr>
          <p:spPr>
            <a:xfrm>
              <a:off x="2524550" y="1714131"/>
              <a:ext cx="2294511" cy="13767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ZoneTexte 68"/>
            <p:cNvSpPr txBox="1"/>
            <p:nvPr/>
          </p:nvSpPr>
          <p:spPr>
            <a:xfrm>
              <a:off x="2524550" y="1714131"/>
              <a:ext cx="2294511" cy="1376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/>
                <a:t>Spatial </a:t>
              </a:r>
              <a:r>
                <a:rPr lang="fr-FR" sz="2800" kern="1200" dirty="0" err="1"/>
                <a:t>Analysis</a:t>
              </a:r>
              <a:endParaRPr lang="fr-FR" sz="2800" kern="1200" dirty="0"/>
            </a:p>
          </p:txBody>
        </p:sp>
      </p:grpSp>
      <p:sp>
        <p:nvSpPr>
          <p:cNvPr id="2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43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73" y="4637220"/>
            <a:ext cx="770771" cy="686468"/>
          </a:xfrm>
          <a:prstGeom prst="rect">
            <a:avLst/>
          </a:prstGeom>
        </p:spPr>
      </p:pic>
      <p:pic>
        <p:nvPicPr>
          <p:cNvPr id="62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92" y="4644620"/>
            <a:ext cx="770771" cy="686468"/>
          </a:xfrm>
          <a:prstGeom prst="rect">
            <a:avLst/>
          </a:prstGeom>
        </p:spPr>
      </p:pic>
      <p:pic>
        <p:nvPicPr>
          <p:cNvPr id="60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27" y="3145558"/>
            <a:ext cx="770771" cy="686468"/>
          </a:xfrm>
          <a:prstGeom prst="rect">
            <a:avLst/>
          </a:prstGeom>
        </p:spPr>
      </p:pic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4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1. Environnements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11/09/2019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pic>
        <p:nvPicPr>
          <p:cNvPr id="10" name="Picture 12" descr="RÃ©sultat de recherche d'images pour &quot;powalco&quot;">
            <a:extLst>
              <a:ext uri="{FF2B5EF4-FFF2-40B4-BE49-F238E27FC236}">
                <a16:creationId xmlns:a16="http://schemas.microsoft.com/office/drawing/2014/main" id="{877DE34F-D587-480F-BBE0-974A7592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72" y="5607119"/>
            <a:ext cx="1086281" cy="2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8"/>
          <p:cNvGrpSpPr/>
          <p:nvPr/>
        </p:nvGrpSpPr>
        <p:grpSpPr>
          <a:xfrm>
            <a:off x="235461" y="1960232"/>
            <a:ext cx="713168" cy="748297"/>
            <a:chOff x="262305" y="2493884"/>
            <a:chExt cx="735320" cy="748297"/>
          </a:xfrm>
        </p:grpSpPr>
        <p:pic>
          <p:nvPicPr>
            <p:cNvPr id="12" name="Picture 10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10781" y="2522181"/>
              <a:ext cx="655568" cy="720000"/>
            </a:xfrm>
            <a:prstGeom prst="rect">
              <a:avLst/>
            </a:prstGeom>
          </p:spPr>
        </p:pic>
        <p:sp>
          <p:nvSpPr>
            <p:cNvPr id="13" name="ZoneTexte 38">
              <a:extLst>
                <a:ext uri="{FF2B5EF4-FFF2-40B4-BE49-F238E27FC236}">
                  <a16:creationId xmlns:a16="http://schemas.microsoft.com/office/drawing/2014/main" id="{29C0EE49-090A-4463-827E-EEFC9C89659B}"/>
                </a:ext>
              </a:extLst>
            </p:cNvPr>
            <p:cNvSpPr txBox="1"/>
            <p:nvPr/>
          </p:nvSpPr>
          <p:spPr>
            <a:xfrm>
              <a:off x="262305" y="2493884"/>
              <a:ext cx="735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RAD</a:t>
              </a:r>
              <a:endParaRPr lang="fr-BE" sz="1600" dirty="0">
                <a:solidFill>
                  <a:srgbClr val="FF9933"/>
                </a:solidFill>
              </a:endParaRPr>
            </a:p>
          </p:txBody>
        </p:sp>
      </p:grpSp>
      <p:cxnSp>
        <p:nvCxnSpPr>
          <p:cNvPr id="1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flipV="1">
            <a:off x="2498275" y="4782161"/>
            <a:ext cx="4679" cy="3616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 : en angle 57">
            <a:extLst>
              <a:ext uri="{FF2B5EF4-FFF2-40B4-BE49-F238E27FC236}">
                <a16:creationId xmlns:a16="http://schemas.microsoft.com/office/drawing/2014/main" id="{E15B1EDA-34A7-4943-B5A3-9F1B7076E707}"/>
              </a:ext>
            </a:extLst>
          </p:cNvPr>
          <p:cNvCxnSpPr>
            <a:cxnSpLocks/>
            <a:stCxn id="31" idx="0"/>
          </p:cNvCxnSpPr>
          <p:nvPr/>
        </p:nvCxnSpPr>
        <p:spPr>
          <a:xfrm rot="5400000" flipH="1" flipV="1">
            <a:off x="4905593" y="3467168"/>
            <a:ext cx="438922" cy="473174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92">
            <a:extLst>
              <a:ext uri="{FF2B5EF4-FFF2-40B4-BE49-F238E27FC236}">
                <a16:creationId xmlns:a16="http://schemas.microsoft.com/office/drawing/2014/main" id="{AB3664DE-9B6A-488C-968B-255C0723BA20}"/>
              </a:ext>
            </a:extLst>
          </p:cNvPr>
          <p:cNvCxnSpPr>
            <a:cxnSpLocks/>
          </p:cNvCxnSpPr>
          <p:nvPr/>
        </p:nvCxnSpPr>
        <p:spPr>
          <a:xfrm>
            <a:off x="5956182" y="3483689"/>
            <a:ext cx="448082" cy="740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ngle 96">
            <a:extLst>
              <a:ext uri="{FF2B5EF4-FFF2-40B4-BE49-F238E27FC236}">
                <a16:creationId xmlns:a16="http://schemas.microsoft.com/office/drawing/2014/main" id="{795CE3CD-A227-4970-9000-31D69F67FBB7}"/>
              </a:ext>
            </a:extLst>
          </p:cNvPr>
          <p:cNvCxnSpPr>
            <a:cxnSpLocks/>
            <a:stCxn id="52" idx="3"/>
            <a:endCxn id="31" idx="1"/>
          </p:cNvCxnSpPr>
          <p:nvPr/>
        </p:nvCxnSpPr>
        <p:spPr>
          <a:xfrm>
            <a:off x="2787775" y="3278950"/>
            <a:ext cx="1653220" cy="1004266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 : en angle 100">
            <a:extLst>
              <a:ext uri="{FF2B5EF4-FFF2-40B4-BE49-F238E27FC236}">
                <a16:creationId xmlns:a16="http://schemas.microsoft.com/office/drawing/2014/main" id="{6CB57048-E602-4DFF-BC0D-F16A414964A5}"/>
              </a:ext>
            </a:extLst>
          </p:cNvPr>
          <p:cNvCxnSpPr>
            <a:cxnSpLocks/>
            <a:stCxn id="52" idx="0"/>
            <a:endCxn id="35" idx="1"/>
          </p:cNvCxnSpPr>
          <p:nvPr/>
        </p:nvCxnSpPr>
        <p:spPr>
          <a:xfrm rot="5400000" flipH="1" flipV="1">
            <a:off x="2709868" y="2136941"/>
            <a:ext cx="583666" cy="980353"/>
          </a:xfrm>
          <a:prstGeom prst="bentConnector2">
            <a:avLst/>
          </a:prstGeom>
          <a:ln w="19050">
            <a:solidFill>
              <a:srgbClr val="FF66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05">
            <a:extLst>
              <a:ext uri="{FF2B5EF4-FFF2-40B4-BE49-F238E27FC236}">
                <a16:creationId xmlns:a16="http://schemas.microsoft.com/office/drawing/2014/main" id="{0DF5E7B2-643D-4EC8-A40E-D9079C0A3C9B}"/>
              </a:ext>
            </a:extLst>
          </p:cNvPr>
          <p:cNvCxnSpPr>
            <a:cxnSpLocks/>
            <a:stCxn id="23" idx="3"/>
            <a:endCxn id="46" idx="1"/>
          </p:cNvCxnSpPr>
          <p:nvPr/>
        </p:nvCxnSpPr>
        <p:spPr>
          <a:xfrm>
            <a:off x="4451688" y="2305180"/>
            <a:ext cx="648888" cy="1612"/>
          </a:xfrm>
          <a:prstGeom prst="straightConnector1">
            <a:avLst/>
          </a:prstGeom>
          <a:ln w="19050">
            <a:solidFill>
              <a:srgbClr val="FF6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10">
            <a:extLst>
              <a:ext uri="{FF2B5EF4-FFF2-40B4-BE49-F238E27FC236}">
                <a16:creationId xmlns:a16="http://schemas.microsoft.com/office/drawing/2014/main" id="{484E3843-FDC9-47BB-BA3C-C85C10F531D4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>
          <a:xfrm>
            <a:off x="5702938" y="2306792"/>
            <a:ext cx="886474" cy="5914"/>
          </a:xfrm>
          <a:prstGeom prst="straightConnector1">
            <a:avLst/>
          </a:prstGeom>
          <a:ln w="19050">
            <a:solidFill>
              <a:srgbClr val="FF6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/>
          <p:nvPr/>
        </p:nvCxnSpPr>
        <p:spPr>
          <a:xfrm>
            <a:off x="1065202" y="3278950"/>
            <a:ext cx="1170073" cy="6572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9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084664" y="4062161"/>
            <a:ext cx="836579" cy="720000"/>
          </a:xfrm>
          <a:prstGeom prst="rect">
            <a:avLst/>
          </a:prstGeom>
        </p:spPr>
      </p:pic>
      <p:pic>
        <p:nvPicPr>
          <p:cNvPr id="23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06" y="1945180"/>
            <a:ext cx="1041882" cy="720000"/>
          </a:xfrm>
          <a:prstGeom prst="rect">
            <a:avLst/>
          </a:prstGeom>
        </p:spPr>
      </p:pic>
      <p:sp>
        <p:nvSpPr>
          <p:cNvPr id="24" name="TextBox 95"/>
          <p:cNvSpPr txBox="1"/>
          <p:nvPr/>
        </p:nvSpPr>
        <p:spPr>
          <a:xfrm>
            <a:off x="3536247" y="2529216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60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r-BE" dirty="0"/>
              <a:t>Server</a:t>
            </a:r>
            <a:endParaRPr lang="en-US" dirty="0"/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" y="3664853"/>
            <a:ext cx="720000" cy="720000"/>
          </a:xfrm>
          <a:prstGeom prst="rect">
            <a:avLst/>
          </a:prstGeom>
        </p:spPr>
      </p:pic>
      <p:grpSp>
        <p:nvGrpSpPr>
          <p:cNvPr id="26" name="Group 106"/>
          <p:cNvGrpSpPr/>
          <p:nvPr/>
        </p:nvGrpSpPr>
        <p:grpSpPr>
          <a:xfrm>
            <a:off x="263786" y="2826536"/>
            <a:ext cx="661976" cy="760905"/>
            <a:chOff x="365030" y="1401238"/>
            <a:chExt cx="661976" cy="760905"/>
          </a:xfrm>
        </p:grpSpPr>
        <p:pic>
          <p:nvPicPr>
            <p:cNvPr id="27" name="Picture 9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65030" y="1442143"/>
              <a:ext cx="655568" cy="720000"/>
            </a:xfrm>
            <a:prstGeom prst="rect">
              <a:avLst/>
            </a:prstGeom>
          </p:spPr>
        </p:pic>
        <p:sp>
          <p:nvSpPr>
            <p:cNvPr id="28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375302" y="140123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pic>
        <p:nvPicPr>
          <p:cNvPr id="29" name="Picture 10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8485"/>
          <a:stretch/>
        </p:blipFill>
        <p:spPr>
          <a:xfrm>
            <a:off x="2263032" y="5143775"/>
            <a:ext cx="470486" cy="612000"/>
          </a:xfrm>
          <a:prstGeom prst="rect">
            <a:avLst/>
          </a:prstGeom>
        </p:spPr>
      </p:pic>
      <p:pic>
        <p:nvPicPr>
          <p:cNvPr id="30" name="Picture 10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8485"/>
          <a:stretch/>
        </p:blipFill>
        <p:spPr>
          <a:xfrm>
            <a:off x="3800366" y="4674454"/>
            <a:ext cx="470486" cy="612000"/>
          </a:xfrm>
          <a:prstGeom prst="rect">
            <a:avLst/>
          </a:prstGeom>
        </p:spPr>
      </p:pic>
      <p:pic>
        <p:nvPicPr>
          <p:cNvPr id="31" name="Picture 10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6949"/>
          <a:stretch/>
        </p:blipFill>
        <p:spPr>
          <a:xfrm>
            <a:off x="4440995" y="3923216"/>
            <a:ext cx="894944" cy="720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3590" y="1865120"/>
            <a:ext cx="776910" cy="2683738"/>
          </a:xfrm>
          <a:prstGeom prst="rect">
            <a:avLst/>
          </a:prstGeom>
          <a:noFill/>
          <a:ln w="127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42976" y="4073129"/>
            <a:ext cx="1816946" cy="1852243"/>
          </a:xfrm>
          <a:prstGeom prst="rect">
            <a:avLst/>
          </a:prstGeom>
          <a:noFill/>
          <a:ln w="12700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2" idx="0"/>
            <a:endCxn id="52" idx="2"/>
          </p:cNvCxnSpPr>
          <p:nvPr/>
        </p:nvCxnSpPr>
        <p:spPr>
          <a:xfrm flipV="1">
            <a:off x="2502954" y="3638950"/>
            <a:ext cx="8571" cy="42321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91878" y="1853978"/>
            <a:ext cx="4215926" cy="96261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91880" y="3068960"/>
            <a:ext cx="3739522" cy="2856412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5394573" y="3536661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5442536" y="5006633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XML</a:t>
            </a:r>
          </a:p>
        </p:txBody>
      </p:sp>
      <p:sp>
        <p:nvSpPr>
          <p:cNvPr id="40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113073" y="5006633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GML</a:t>
            </a:r>
          </a:p>
        </p:txBody>
      </p:sp>
      <p:cxnSp>
        <p:nvCxnSpPr>
          <p:cNvPr id="41" name="Connecteur : en angle 75">
            <a:extLst>
              <a:ext uri="{FF2B5EF4-FFF2-40B4-BE49-F238E27FC236}">
                <a16:creationId xmlns:a16="http://schemas.microsoft.com/office/drawing/2014/main" id="{2EE49F70-5B90-45A0-A15C-7A203FC08851}"/>
              </a:ext>
            </a:extLst>
          </p:cNvPr>
          <p:cNvCxnSpPr>
            <a:cxnSpLocks/>
            <a:stCxn id="31" idx="2"/>
          </p:cNvCxnSpPr>
          <p:nvPr/>
        </p:nvCxnSpPr>
        <p:spPr>
          <a:xfrm rot="16200000" flipH="1">
            <a:off x="4973334" y="4558348"/>
            <a:ext cx="338736" cy="508471"/>
          </a:xfrm>
          <a:prstGeom prst="bentConnector2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 : en angle 75">
            <a:extLst>
              <a:ext uri="{FF2B5EF4-FFF2-40B4-BE49-F238E27FC236}">
                <a16:creationId xmlns:a16="http://schemas.microsoft.com/office/drawing/2014/main" id="{2EE49F70-5B90-45A0-A15C-7A203FC08851}"/>
              </a:ext>
            </a:extLst>
          </p:cNvPr>
          <p:cNvCxnSpPr>
            <a:cxnSpLocks/>
            <a:stCxn id="45" idx="2"/>
            <a:endCxn id="10" idx="0"/>
          </p:cNvCxnSpPr>
          <p:nvPr/>
        </p:nvCxnSpPr>
        <p:spPr>
          <a:xfrm rot="16200000" flipH="1">
            <a:off x="5882833" y="5474138"/>
            <a:ext cx="264545" cy="141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 : en angle 57">
            <a:extLst>
              <a:ext uri="{FF2B5EF4-FFF2-40B4-BE49-F238E27FC236}">
                <a16:creationId xmlns:a16="http://schemas.microsoft.com/office/drawing/2014/main" id="{E15B1EDA-34A7-4943-B5A3-9F1B7076E707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4394427" y="3483747"/>
            <a:ext cx="494043" cy="434706"/>
          </a:xfrm>
          <a:prstGeom prst="bentConnector3">
            <a:avLst>
              <a:gd name="adj1" fmla="val -833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 : en angle 57">
            <a:extLst>
              <a:ext uri="{FF2B5EF4-FFF2-40B4-BE49-F238E27FC236}">
                <a16:creationId xmlns:a16="http://schemas.microsoft.com/office/drawing/2014/main" id="{E15B1EDA-34A7-4943-B5A3-9F1B7076E707}"/>
              </a:ext>
            </a:extLst>
          </p:cNvPr>
          <p:cNvCxnSpPr>
            <a:cxnSpLocks/>
            <a:stCxn id="31" idx="2"/>
            <a:endCxn id="30" idx="3"/>
          </p:cNvCxnSpPr>
          <p:nvPr/>
        </p:nvCxnSpPr>
        <p:spPr>
          <a:xfrm rot="5400000">
            <a:off x="4411041" y="4503028"/>
            <a:ext cx="337238" cy="617615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0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18710" r="11203" b="17240"/>
          <a:stretch/>
        </p:blipFill>
        <p:spPr>
          <a:xfrm>
            <a:off x="5100576" y="1946792"/>
            <a:ext cx="602362" cy="720000"/>
          </a:xfrm>
          <a:prstGeom prst="rect">
            <a:avLst/>
          </a:prstGeom>
        </p:spPr>
      </p:pic>
      <p:pic>
        <p:nvPicPr>
          <p:cNvPr id="47" name="Picture 2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9" y="3206989"/>
            <a:ext cx="843043" cy="568205"/>
          </a:xfrm>
          <a:prstGeom prst="rect">
            <a:avLst/>
          </a:prstGeom>
        </p:spPr>
      </p:pic>
      <p:pic>
        <p:nvPicPr>
          <p:cNvPr id="51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  <a14:imgEffect>
                      <a14:saturation sat="5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12" y="1960232"/>
            <a:ext cx="1009791" cy="704948"/>
          </a:xfrm>
          <a:prstGeom prst="rect">
            <a:avLst/>
          </a:prstGeom>
          <a:ln>
            <a:noFill/>
          </a:ln>
        </p:spPr>
      </p:pic>
      <p:pic>
        <p:nvPicPr>
          <p:cNvPr id="52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2235275" y="2918950"/>
            <a:ext cx="552500" cy="720000"/>
          </a:xfrm>
          <a:prstGeom prst="rect">
            <a:avLst/>
          </a:prstGeom>
        </p:spPr>
      </p:pic>
      <p:pic>
        <p:nvPicPr>
          <p:cNvPr id="58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73" y="3140513"/>
            <a:ext cx="770771" cy="686468"/>
          </a:xfrm>
          <a:prstGeom prst="rect">
            <a:avLst/>
          </a:prstGeom>
        </p:spPr>
      </p:pic>
      <p:sp>
        <p:nvSpPr>
          <p:cNvPr id="59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3703583" y="3499167"/>
            <a:ext cx="64463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</a:t>
            </a:r>
            <a:endParaRPr lang="fr-BE" sz="1200" dirty="0">
              <a:solidFill>
                <a:srgbClr val="FF9933"/>
              </a:solidFill>
            </a:endParaRPr>
          </a:p>
        </p:txBody>
      </p:sp>
      <p:pic>
        <p:nvPicPr>
          <p:cNvPr id="53" name="Picture 9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1426453" y="1574248"/>
            <a:ext cx="836579" cy="720000"/>
          </a:xfrm>
          <a:prstGeom prst="rect">
            <a:avLst/>
          </a:prstGeom>
        </p:spPr>
      </p:pic>
      <p:cxnSp>
        <p:nvCxnSpPr>
          <p:cNvPr id="54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endCxn id="53" idx="1"/>
          </p:cNvCxnSpPr>
          <p:nvPr/>
        </p:nvCxnSpPr>
        <p:spPr>
          <a:xfrm flipV="1">
            <a:off x="1012371" y="1934248"/>
            <a:ext cx="414082" cy="404676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/>
          <p:nvPr/>
        </p:nvCxnSpPr>
        <p:spPr>
          <a:xfrm rot="16200000" flipH="1">
            <a:off x="1627460" y="2487073"/>
            <a:ext cx="833209" cy="330564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702938" y="1340769"/>
            <a:ext cx="80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92" y="5079044"/>
            <a:ext cx="770771" cy="686468"/>
          </a:xfrm>
          <a:prstGeom prst="rect">
            <a:avLst/>
          </a:prstGeom>
        </p:spPr>
      </p:pic>
      <p:sp>
        <p:nvSpPr>
          <p:cNvPr id="66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1310238" y="5470147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cxnSp>
        <p:nvCxnSpPr>
          <p:cNvPr id="67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1584678" y="4453264"/>
            <a:ext cx="499986" cy="62578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45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2. PICC par « localité »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Transformation des données SHP en format DWG par localité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Objectif : Report des réseaux en </a:t>
            </a:r>
            <a:r>
              <a:rPr lang="fr-BE" sz="1600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dwg</a:t>
            </a: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sur un </a:t>
            </a:r>
            <a:r>
              <a:rPr lang="fr-BE" sz="1600" i="1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fond de plans simplifié </a:t>
            </a: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 référence externe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Fréquence : 1x par mois (Réception données du SPW)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5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059772" y="2584077"/>
            <a:ext cx="4964011" cy="3312368"/>
            <a:chOff x="138" y="573"/>
            <a:chExt cx="5467" cy="3648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" y="573"/>
              <a:ext cx="49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BE" sz="1350"/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" y="1006"/>
              <a:ext cx="5467" cy="29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9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1656419" y="3983925"/>
            <a:ext cx="836579" cy="720000"/>
          </a:xfrm>
          <a:prstGeom prst="rect">
            <a:avLst/>
          </a:prstGeom>
        </p:spPr>
      </p:pic>
      <p:cxnSp>
        <p:nvCxnSpPr>
          <p:cNvPr id="13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73020" y="4342706"/>
            <a:ext cx="883399" cy="121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</p:cNvCxnSpPr>
          <p:nvPr/>
        </p:nvCxnSpPr>
        <p:spPr>
          <a:xfrm flipV="1">
            <a:off x="2521914" y="4346984"/>
            <a:ext cx="980627" cy="1504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" y="3983925"/>
            <a:ext cx="770771" cy="686468"/>
          </a:xfrm>
          <a:prstGeom prst="rect">
            <a:avLst/>
          </a:prstGeom>
        </p:spPr>
      </p:pic>
      <p:pic>
        <p:nvPicPr>
          <p:cNvPr id="21" name="Picture 10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8485"/>
          <a:stretch/>
        </p:blipFill>
        <p:spPr>
          <a:xfrm>
            <a:off x="3502541" y="4043469"/>
            <a:ext cx="470486" cy="612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83949" y="3993725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3. Génération d’emprises des plans sur axes de voiries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Génération des emprises des plans avec l’hyperlien vers les plans concernés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Objectif : Faciliter la recherche des plans en interne et pour les demandes impétrants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Fréquence : Un traitement global et mise à jour journalière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6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781521" y="2675778"/>
            <a:ext cx="4291600" cy="2964545"/>
            <a:chOff x="146" y="573"/>
            <a:chExt cx="5281" cy="3648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" y="573"/>
              <a:ext cx="49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BE" sz="1350"/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" y="1429"/>
              <a:ext cx="5281" cy="26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9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339752" y="4149080"/>
            <a:ext cx="836579" cy="720000"/>
          </a:xfrm>
          <a:prstGeom prst="rect">
            <a:avLst/>
          </a:prstGeom>
        </p:spPr>
      </p:pic>
      <p:cxnSp>
        <p:nvCxnSpPr>
          <p:cNvPr id="3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1276523" y="3536014"/>
            <a:ext cx="1063229" cy="9730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5" idx="3"/>
            <a:endCxn id="40" idx="1"/>
          </p:cNvCxnSpPr>
          <p:nvPr/>
        </p:nvCxnSpPr>
        <p:spPr>
          <a:xfrm flipV="1">
            <a:off x="3176331" y="3519248"/>
            <a:ext cx="707759" cy="9898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5" y="5407419"/>
            <a:ext cx="770771" cy="686468"/>
          </a:xfrm>
          <a:prstGeom prst="rect">
            <a:avLst/>
          </a:prstGeom>
        </p:spPr>
      </p:pic>
      <p:pic>
        <p:nvPicPr>
          <p:cNvPr id="40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90" y="3176014"/>
            <a:ext cx="770771" cy="686468"/>
          </a:xfrm>
          <a:prstGeom prst="rect">
            <a:avLst/>
          </a:prstGeom>
        </p:spPr>
      </p:pic>
      <p:sp>
        <p:nvSpPr>
          <p:cNvPr id="41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3995036" y="3567117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cxnSp>
        <p:nvCxnSpPr>
          <p:cNvPr id="42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8" idx="3"/>
            <a:endCxn id="35" idx="1"/>
          </p:cNvCxnSpPr>
          <p:nvPr/>
        </p:nvCxnSpPr>
        <p:spPr>
          <a:xfrm flipV="1">
            <a:off x="1391726" y="4509080"/>
            <a:ext cx="948026" cy="124157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176331" y="4501497"/>
            <a:ext cx="798987" cy="75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254527" y="4509080"/>
            <a:ext cx="1085225" cy="1187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</p:cNvCxnSpPr>
          <p:nvPr/>
        </p:nvCxnSpPr>
        <p:spPr>
          <a:xfrm flipH="1">
            <a:off x="4270414" y="4861497"/>
            <a:ext cx="6085" cy="39176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6" y="3149098"/>
            <a:ext cx="720000" cy="720000"/>
          </a:xfrm>
          <a:prstGeom prst="rect">
            <a:avLst/>
          </a:prstGeom>
        </p:spPr>
      </p:pic>
      <p:pic>
        <p:nvPicPr>
          <p:cNvPr id="52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5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79" y="5242210"/>
            <a:ext cx="1009791" cy="704948"/>
          </a:xfrm>
          <a:prstGeom prst="rect">
            <a:avLst/>
          </a:prstGeom>
          <a:ln>
            <a:noFill/>
          </a:ln>
        </p:spPr>
      </p:pic>
      <p:pic>
        <p:nvPicPr>
          <p:cNvPr id="53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3958735" y="4124198"/>
            <a:ext cx="552500" cy="720000"/>
          </a:xfrm>
          <a:prstGeom prst="rect">
            <a:avLst/>
          </a:prstGeom>
        </p:spPr>
      </p:pic>
      <p:pic>
        <p:nvPicPr>
          <p:cNvPr id="5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713025" y="4158051"/>
            <a:ext cx="552500" cy="72000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61547" y="5441354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07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5080377" y="3937711"/>
            <a:ext cx="3917740" cy="2339660"/>
            <a:chOff x="-6008" y="-2424"/>
            <a:chExt cx="11127" cy="6645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" y="573"/>
              <a:ext cx="49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BE" sz="1350"/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6008" y="-2424"/>
              <a:ext cx="10249" cy="6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519" y="2040542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Croisement des adresses des EAN avec les points d’adresses du PICC sur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- Code postal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- Rue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- Numéro de maison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Objectif : Localiser les raccordements et les données liées (ex : type de compteur, présence de 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PV, cabine alimentant le raccordement)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Fréquence : À la demande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4. Localisation EAN par points d’adresses 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Localisation « Standard »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7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13" name="Picture 9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123728" y="5013176"/>
            <a:ext cx="836579" cy="720000"/>
          </a:xfrm>
          <a:prstGeom prst="rect">
            <a:avLst/>
          </a:prstGeom>
        </p:spPr>
      </p:pic>
      <p:cxnSp>
        <p:nvCxnSpPr>
          <p:cNvPr id="1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>
            <a:off x="1240329" y="4911054"/>
            <a:ext cx="883399" cy="46212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2960307" y="4892688"/>
            <a:ext cx="948026" cy="4804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" y="4567820"/>
            <a:ext cx="770771" cy="686468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33" y="4549454"/>
            <a:ext cx="770771" cy="686468"/>
          </a:xfrm>
          <a:prstGeom prst="rect">
            <a:avLst/>
          </a:prstGeom>
        </p:spPr>
      </p:pic>
      <p:sp>
        <p:nvSpPr>
          <p:cNvPr id="26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4019279" y="4940557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grpSp>
        <p:nvGrpSpPr>
          <p:cNvPr id="31" name="Group 106"/>
          <p:cNvGrpSpPr/>
          <p:nvPr/>
        </p:nvGrpSpPr>
        <p:grpSpPr>
          <a:xfrm>
            <a:off x="513637" y="5669337"/>
            <a:ext cx="661976" cy="760905"/>
            <a:chOff x="365030" y="1401238"/>
            <a:chExt cx="661976" cy="760905"/>
          </a:xfrm>
        </p:grpSpPr>
        <p:pic>
          <p:nvPicPr>
            <p:cNvPr id="32" name="Picture 9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65030" y="1442143"/>
              <a:ext cx="655568" cy="720000"/>
            </a:xfrm>
            <a:prstGeom prst="rect">
              <a:avLst/>
            </a:prstGeom>
          </p:spPr>
        </p:pic>
        <p:sp>
          <p:nvSpPr>
            <p:cNvPr id="33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375302" y="140123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cxnSp>
        <p:nvCxnSpPr>
          <p:cNvPr id="3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175702" y="5373176"/>
            <a:ext cx="948026" cy="63471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4029706" y="5592466"/>
            <a:ext cx="552500" cy="720000"/>
          </a:xfrm>
          <a:prstGeom prst="rect">
            <a:avLst/>
          </a:prstGeom>
        </p:spPr>
      </p:pic>
      <p:cxnSp>
        <p:nvCxnSpPr>
          <p:cNvPr id="3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2960307" y="5373176"/>
            <a:ext cx="1069399" cy="5792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496041" y="4587888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AutoShape 3"/>
          <p:cNvSpPr>
            <a:spLocks noChangeAspect="1" noChangeArrowheads="1" noTextEdit="1"/>
          </p:cNvSpPr>
          <p:nvPr/>
        </p:nvSpPr>
        <p:spPr bwMode="auto">
          <a:xfrm>
            <a:off x="5426578" y="3485341"/>
            <a:ext cx="3481189" cy="255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BE" sz="1350"/>
          </a:p>
        </p:txBody>
      </p:sp>
      <p:sp>
        <p:nvSpPr>
          <p:cNvPr id="3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28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519" y="2040542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Projection des points d’adresses sur la façade des bâtiments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Objectif : Améliorer le positionnement des compteurs localisés initialement par Google </a:t>
            </a:r>
            <a:r>
              <a:rPr lang="fr-BE" sz="1600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Maps</a:t>
            </a: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sur les terminaux portables des agents de l’indexage.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Fréquence : 1 fois par mois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32" y="3395185"/>
            <a:ext cx="3977686" cy="2395625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4. Localisation EAN par points d’adresses 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 Projections sur les façades pour les tournées d’indexages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8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13" name="Picture 9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363510" y="4581128"/>
            <a:ext cx="836579" cy="720000"/>
          </a:xfrm>
          <a:prstGeom prst="rect">
            <a:avLst/>
          </a:prstGeom>
        </p:spPr>
      </p:pic>
      <p:cxnSp>
        <p:nvCxnSpPr>
          <p:cNvPr id="1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32" idx="3"/>
            <a:endCxn id="13" idx="1"/>
          </p:cNvCxnSpPr>
          <p:nvPr/>
        </p:nvCxnSpPr>
        <p:spPr>
          <a:xfrm>
            <a:off x="1300281" y="3968062"/>
            <a:ext cx="1063229" cy="9730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3200089" y="3951296"/>
            <a:ext cx="707759" cy="9898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3" y="5839467"/>
            <a:ext cx="770771" cy="686468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48" y="3608062"/>
            <a:ext cx="770771" cy="686468"/>
          </a:xfrm>
          <a:prstGeom prst="rect">
            <a:avLst/>
          </a:prstGeom>
        </p:spPr>
      </p:pic>
      <p:sp>
        <p:nvSpPr>
          <p:cNvPr id="26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4018794" y="3999165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grpSp>
        <p:nvGrpSpPr>
          <p:cNvPr id="31" name="Group 106"/>
          <p:cNvGrpSpPr/>
          <p:nvPr/>
        </p:nvGrpSpPr>
        <p:grpSpPr>
          <a:xfrm>
            <a:off x="644713" y="3576043"/>
            <a:ext cx="656571" cy="752019"/>
            <a:chOff x="256324" y="-260008"/>
            <a:chExt cx="656571" cy="752019"/>
          </a:xfrm>
        </p:grpSpPr>
        <p:pic>
          <p:nvPicPr>
            <p:cNvPr id="32" name="Picture 9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256324" y="-227989"/>
              <a:ext cx="655568" cy="720000"/>
            </a:xfrm>
            <a:prstGeom prst="rect">
              <a:avLst/>
            </a:prstGeom>
          </p:spPr>
        </p:pic>
        <p:sp>
          <p:nvSpPr>
            <p:cNvPr id="33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261191" y="-26000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cxnSp>
        <p:nvCxnSpPr>
          <p:cNvPr id="3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1415484" y="4941128"/>
            <a:ext cx="948026" cy="124157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 flipV="1">
            <a:off x="3200089" y="4933545"/>
            <a:ext cx="798987" cy="75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0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18710" r="11203" b="17240"/>
          <a:stretch/>
        </p:blipFill>
        <p:spPr>
          <a:xfrm>
            <a:off x="3999076" y="4573545"/>
            <a:ext cx="602362" cy="720000"/>
          </a:xfrm>
          <a:prstGeom prst="rect">
            <a:avLst/>
          </a:prstGeom>
        </p:spPr>
      </p:pic>
      <p:pic>
        <p:nvPicPr>
          <p:cNvPr id="28" name="Picture 20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18710" r="11203" b="17240"/>
          <a:stretch/>
        </p:blipFill>
        <p:spPr>
          <a:xfrm>
            <a:off x="675923" y="4592998"/>
            <a:ext cx="602362" cy="720000"/>
          </a:xfrm>
          <a:prstGeom prst="rect">
            <a:avLst/>
          </a:prstGeom>
        </p:spPr>
      </p:pic>
      <p:cxnSp>
        <p:nvCxnSpPr>
          <p:cNvPr id="2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8" idx="3"/>
            <a:endCxn id="13" idx="1"/>
          </p:cNvCxnSpPr>
          <p:nvPr/>
        </p:nvCxnSpPr>
        <p:spPr>
          <a:xfrm flipV="1">
            <a:off x="1278285" y="4941128"/>
            <a:ext cx="1085225" cy="1187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1599" y="5685312"/>
            <a:ext cx="725146" cy="725146"/>
          </a:xfrm>
          <a:prstGeom prst="rect">
            <a:avLst/>
          </a:prstGeom>
          <a:noFill/>
        </p:spPr>
      </p:pic>
      <p:cxnSp>
        <p:nvCxnSpPr>
          <p:cNvPr id="38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7" idx="2"/>
            <a:endCxn id="10" idx="0"/>
          </p:cNvCxnSpPr>
          <p:nvPr/>
        </p:nvCxnSpPr>
        <p:spPr>
          <a:xfrm flipH="1">
            <a:off x="4294172" y="5293545"/>
            <a:ext cx="6085" cy="39176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722531" y="5879604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88" y="1620842"/>
            <a:ext cx="7784729" cy="4688477"/>
          </a:xfrm>
          <a:prstGeom prst="rect">
            <a:avLst/>
          </a:prstGeom>
        </p:spPr>
      </p:pic>
      <p:sp>
        <p:nvSpPr>
          <p:cNvPr id="37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1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0" y="4247551"/>
            <a:ext cx="770771" cy="686468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5. Cartographie des consommations et autres données</a:t>
            </a: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Processus : Agrégations des consommations et autres données suivant la localisation des EAN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Objectif : Visualiser des informations sur les consommations par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- EAN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- Rues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- Quartier (ex : Ville de Liège)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- Commune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Fréquence : À la demande</a:t>
            </a: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b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br>
              <a:rPr lang="fr-BE" sz="16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9</a:t>
            </a:fld>
            <a:endParaRPr lang="nl-NL" dirty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>
                <a:latin typeface="Cambria" pitchFamily="18" charset="0"/>
              </a:rPr>
              <a:t>Cas pratiques d’exploitation d’ICAR et du PICC par RESA </a:t>
            </a: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22" name="Picture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051720" y="4653136"/>
            <a:ext cx="836579" cy="720000"/>
          </a:xfrm>
          <a:prstGeom prst="rect">
            <a:avLst/>
          </a:prstGeom>
        </p:spPr>
      </p:pic>
      <p:cxnSp>
        <p:nvCxnSpPr>
          <p:cNvPr id="23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68321" y="4551014"/>
            <a:ext cx="883399" cy="46212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888299" y="4532648"/>
            <a:ext cx="948026" cy="4804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3947271" y="4580517"/>
            <a:ext cx="5629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</a:t>
            </a:r>
          </a:p>
        </p:txBody>
      </p:sp>
      <p:grpSp>
        <p:nvGrpSpPr>
          <p:cNvPr id="27" name="Group 106"/>
          <p:cNvGrpSpPr/>
          <p:nvPr/>
        </p:nvGrpSpPr>
        <p:grpSpPr>
          <a:xfrm>
            <a:off x="441629" y="5309297"/>
            <a:ext cx="661976" cy="760905"/>
            <a:chOff x="365030" y="1401238"/>
            <a:chExt cx="661976" cy="760905"/>
          </a:xfrm>
        </p:grpSpPr>
        <p:pic>
          <p:nvPicPr>
            <p:cNvPr id="28" name="Picture 9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65030" y="1442143"/>
              <a:ext cx="655568" cy="720000"/>
            </a:xfrm>
            <a:prstGeom prst="rect">
              <a:avLst/>
            </a:prstGeom>
          </p:spPr>
        </p:pic>
        <p:sp>
          <p:nvSpPr>
            <p:cNvPr id="29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375302" y="140123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cxnSp>
        <p:nvCxnSpPr>
          <p:cNvPr id="30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03694" y="5013136"/>
            <a:ext cx="948026" cy="63471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3957698" y="5232426"/>
            <a:ext cx="552500" cy="720000"/>
          </a:xfrm>
          <a:prstGeom prst="rect">
            <a:avLst/>
          </a:prstGeom>
        </p:spPr>
      </p:pic>
      <p:cxnSp>
        <p:nvCxnSpPr>
          <p:cNvPr id="32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22" idx="3"/>
            <a:endCxn id="31" idx="1"/>
          </p:cNvCxnSpPr>
          <p:nvPr/>
        </p:nvCxnSpPr>
        <p:spPr>
          <a:xfrm>
            <a:off x="2888299" y="5013136"/>
            <a:ext cx="1069399" cy="5792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25" y="4189414"/>
            <a:ext cx="770771" cy="68646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419394" y="4267619"/>
            <a:ext cx="5629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SHP -</a:t>
            </a:r>
            <a:r>
              <a:rPr lang="fr-BE" sz="1200" dirty="0" err="1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PiCC</a:t>
            </a:r>
            <a:endParaRPr lang="fr-BE" sz="120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29" y="2932735"/>
            <a:ext cx="4350591" cy="2620713"/>
          </a:xfrm>
          <a:prstGeom prst="rect">
            <a:avLst/>
          </a:prstGeom>
        </p:spPr>
      </p:pic>
      <p:sp>
        <p:nvSpPr>
          <p:cNvPr id="2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547664" y="6546851"/>
            <a:ext cx="4176464" cy="306387"/>
          </a:xfrm>
          <a:noFill/>
        </p:spPr>
        <p:txBody>
          <a:bodyPr/>
          <a:lstStyle/>
          <a:p>
            <a:r>
              <a:rPr lang="fr-BE" dirty="0">
                <a:ea typeface="ＭＳ Ｐゴシック" pitchFamily="34" charset="-128"/>
              </a:rPr>
              <a:t>Cas pratiques d’exploitation d’ICAR et du PICC par RESA </a:t>
            </a:r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347876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593</Words>
  <Application>Microsoft Office PowerPoint</Application>
  <PresentationFormat>Affichage à l'écran (4:3)</PresentationFormat>
  <Paragraphs>206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Times</vt:lpstr>
      <vt:lpstr>Nouvelle présentation</vt:lpstr>
      <vt:lpstr>Présentation PowerPoint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Cas pratiques d’exploitation d’ICAR et du PICC par RESA </vt:lpstr>
      <vt:lpstr>Présentation PowerPoint</vt:lpstr>
    </vt:vector>
  </TitlesOfParts>
  <Company>Studio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Studio 5</dc:creator>
  <cp:lastModifiedBy>JAUQUET EMMANUEL</cp:lastModifiedBy>
  <cp:revision>1185</cp:revision>
  <dcterms:created xsi:type="dcterms:W3CDTF">2010-10-04T13:37:52Z</dcterms:created>
  <dcterms:modified xsi:type="dcterms:W3CDTF">2019-11-13T07:47:46Z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emmanuel.jauquet@spw.wallonie.be</vt:lpwstr>
  </property>
  <property fmtid="{D5CDD505-2E9C-101B-9397-08002B2CF9AE}" pid="5" name="MSIP_Label_e72a09c5-6e26-4737-a926-47ef1ab198ae_SetDate">
    <vt:lpwstr>2019-11-13T07:47:46.0672339Z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9afd1682-c10a-47dc-a28a-888299add93b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